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70" r:id="rId3"/>
    <p:sldId id="272" r:id="rId4"/>
    <p:sldId id="268" r:id="rId5"/>
    <p:sldId id="269" r:id="rId6"/>
    <p:sldId id="273"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5.06.2022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5.06.2022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74638"/>
            <a:ext cx="8219256" cy="562074"/>
          </a:xfrm>
        </p:spPr>
        <p:txBody>
          <a:bodyPr>
            <a:normAutofit/>
          </a:bodyPr>
          <a:lstStyle/>
          <a:p>
            <a:r>
              <a:rPr lang="tr-TR" sz="2400" dirty="0"/>
              <a:t>SIK  SORULAN SORULAR VE CEVAPLARI</a:t>
            </a:r>
          </a:p>
        </p:txBody>
      </p:sp>
      <p:sp>
        <p:nvSpPr>
          <p:cNvPr id="3" name="İçerik Yer Tutucusu 2"/>
          <p:cNvSpPr>
            <a:spLocks noGrp="1"/>
          </p:cNvSpPr>
          <p:nvPr>
            <p:ph idx="1"/>
          </p:nvPr>
        </p:nvSpPr>
        <p:spPr>
          <a:xfrm>
            <a:off x="467544" y="980728"/>
            <a:ext cx="8229600" cy="5688632"/>
          </a:xfrm>
        </p:spPr>
        <p:txBody>
          <a:bodyPr>
            <a:normAutofit/>
          </a:bodyPr>
          <a:lstStyle/>
          <a:p>
            <a:pPr algn="just"/>
            <a:r>
              <a:rPr lang="tr-TR" sz="1600" dirty="0" smtClean="0">
                <a:solidFill>
                  <a:srgbClr val="FF0000"/>
                </a:solidFill>
                <a:latin typeface="Times New Roman" panose="02020603050405020304" pitchFamily="18" charset="0"/>
                <a:cs typeface="Times New Roman" panose="02020603050405020304" pitchFamily="18" charset="0"/>
              </a:rPr>
              <a:t>Uzman </a:t>
            </a:r>
            <a:r>
              <a:rPr lang="tr-TR" sz="1600" dirty="0">
                <a:solidFill>
                  <a:srgbClr val="FF0000"/>
                </a:solidFill>
                <a:latin typeface="Times New Roman" panose="02020603050405020304" pitchFamily="18" charset="0"/>
                <a:cs typeface="Times New Roman" panose="02020603050405020304" pitchFamily="18" charset="0"/>
              </a:rPr>
              <a:t>Öğretmenlik ve Başöğretmenlik sınavı ne zaman ve hangi kurum tarafından yapılacak?</a:t>
            </a:r>
          </a:p>
          <a:p>
            <a:pPr marL="0" indent="0" algn="just">
              <a:buNone/>
            </a:pPr>
            <a:r>
              <a:rPr lang="tr-TR" sz="1700" b="1" dirty="0" smtClean="0">
                <a:latin typeface="Times New Roman" panose="02020603050405020304" pitchFamily="18" charset="0"/>
                <a:cs typeface="Times New Roman" panose="02020603050405020304" pitchFamily="18" charset="0"/>
              </a:rPr>
              <a:t>19 </a:t>
            </a:r>
            <a:r>
              <a:rPr lang="tr-TR" sz="1700" b="1" dirty="0">
                <a:latin typeface="Times New Roman" panose="02020603050405020304" pitchFamily="18" charset="0"/>
                <a:cs typeface="Times New Roman" panose="02020603050405020304" pitchFamily="18" charset="0"/>
              </a:rPr>
              <a:t>Kasım 2022 </a:t>
            </a:r>
            <a:r>
              <a:rPr lang="tr-TR" sz="1700" dirty="0">
                <a:latin typeface="Times New Roman" panose="02020603050405020304" pitchFamily="18" charset="0"/>
                <a:cs typeface="Times New Roman" panose="02020603050405020304" pitchFamily="18" charset="0"/>
              </a:rPr>
              <a:t>tarihinde </a:t>
            </a:r>
            <a:r>
              <a:rPr lang="tr-TR" sz="1700" b="1" dirty="0">
                <a:latin typeface="Times New Roman" panose="02020603050405020304" pitchFamily="18" charset="0"/>
                <a:cs typeface="Times New Roman" panose="02020603050405020304" pitchFamily="18" charset="0"/>
              </a:rPr>
              <a:t>Bakanlığımız Ölçme Değerlendirme ve Sınav Hizmetleri Genel Müdürlüğünce </a:t>
            </a:r>
            <a:r>
              <a:rPr lang="tr-TR" sz="1700" dirty="0">
                <a:latin typeface="Times New Roman" panose="02020603050405020304" pitchFamily="18" charset="0"/>
                <a:cs typeface="Times New Roman" panose="02020603050405020304" pitchFamily="18" charset="0"/>
              </a:rPr>
              <a:t>yapılacak, b</a:t>
            </a:r>
            <a:r>
              <a:rPr lang="tr-TR" sz="1700" dirty="0">
                <a:effectLst/>
                <a:latin typeface="Times New Roman" panose="02020603050405020304" pitchFamily="18" charset="0"/>
                <a:ea typeface="Times New Roman" panose="02020603050405020304" pitchFamily="18" charset="0"/>
                <a:cs typeface="Times New Roman" panose="02020603050405020304" pitchFamily="18" charset="0"/>
              </a:rPr>
              <a:t>u sınavlarda 100 puan üzerinden </a:t>
            </a:r>
            <a:r>
              <a:rPr lang="tr-TR" sz="1700" b="1" dirty="0">
                <a:effectLst/>
                <a:latin typeface="Times New Roman" panose="02020603050405020304" pitchFamily="18" charset="0"/>
                <a:ea typeface="Times New Roman" panose="02020603050405020304" pitchFamily="18" charset="0"/>
                <a:cs typeface="Times New Roman" panose="02020603050405020304" pitchFamily="18" charset="0"/>
              </a:rPr>
              <a:t>70 ve üzerinde</a:t>
            </a:r>
            <a:r>
              <a:rPr lang="tr-TR" sz="17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700" b="1" dirty="0">
                <a:effectLst/>
                <a:latin typeface="Times New Roman" panose="02020603050405020304" pitchFamily="18" charset="0"/>
                <a:ea typeface="Times New Roman" panose="02020603050405020304" pitchFamily="18" charset="0"/>
                <a:cs typeface="Times New Roman" panose="02020603050405020304" pitchFamily="18" charset="0"/>
              </a:rPr>
              <a:t>puan alanlar </a:t>
            </a:r>
            <a:r>
              <a:rPr lang="tr-TR" sz="1700" dirty="0">
                <a:effectLst/>
                <a:latin typeface="Times New Roman" panose="02020603050405020304" pitchFamily="18" charset="0"/>
                <a:ea typeface="Times New Roman" panose="02020603050405020304" pitchFamily="18" charset="0"/>
                <a:cs typeface="Times New Roman" panose="02020603050405020304" pitchFamily="18" charset="0"/>
              </a:rPr>
              <a:t>başarılı sayılacaktır</a:t>
            </a:r>
            <a:r>
              <a:rPr lang="tr-TR" sz="17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17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Eğitim </a:t>
            </a:r>
            <a:r>
              <a:rPr lang="tr-TR" sz="1600" dirty="0">
                <a:solidFill>
                  <a:srgbClr val="FF0000"/>
                </a:solidFill>
                <a:latin typeface="Times New Roman" panose="02020603050405020304" pitchFamily="18" charset="0"/>
                <a:cs typeface="Times New Roman" panose="02020603050405020304" pitchFamily="18" charset="0"/>
              </a:rPr>
              <a:t>Programına başvurular ve değerlendirmeler hangi tarihlerde yapılacak?</a:t>
            </a:r>
          </a:p>
          <a:p>
            <a:pPr marL="0" indent="0" algn="just">
              <a:buNone/>
            </a:pPr>
            <a:r>
              <a:rPr lang="tr-TR" sz="1600" b="1" dirty="0" smtClean="0">
                <a:latin typeface="Times New Roman" panose="02020603050405020304" pitchFamily="18" charset="0"/>
                <a:cs typeface="Times New Roman" panose="02020603050405020304" pitchFamily="18" charset="0"/>
              </a:rPr>
              <a:t>1-10 </a:t>
            </a:r>
            <a:r>
              <a:rPr lang="tr-TR" sz="1600" b="1" dirty="0">
                <a:latin typeface="Times New Roman" panose="02020603050405020304" pitchFamily="18" charset="0"/>
                <a:cs typeface="Times New Roman" panose="02020603050405020304" pitchFamily="18" charset="0"/>
              </a:rPr>
              <a:t>Haziran 2022</a:t>
            </a:r>
            <a:r>
              <a:rPr lang="tr-TR" sz="1600" dirty="0">
                <a:latin typeface="Times New Roman" panose="02020603050405020304" pitchFamily="18" charset="0"/>
                <a:cs typeface="Times New Roman" panose="02020603050405020304" pitchFamily="18" charset="0"/>
              </a:rPr>
              <a:t> tarihleri arasında  başvurular alınarak </a:t>
            </a:r>
            <a:r>
              <a:rPr lang="tr-TR" sz="1600" b="1" dirty="0">
                <a:latin typeface="Times New Roman" panose="02020603050405020304" pitchFamily="18" charset="0"/>
                <a:cs typeface="Times New Roman" panose="02020603050405020304" pitchFamily="18" charset="0"/>
              </a:rPr>
              <a:t>1-13 Haziran 2022 </a:t>
            </a:r>
            <a:r>
              <a:rPr lang="tr-TR" sz="1600" dirty="0">
                <a:latin typeface="Times New Roman" panose="02020603050405020304" pitchFamily="18" charset="0"/>
                <a:cs typeface="Times New Roman" panose="02020603050405020304" pitchFamily="18" charset="0"/>
              </a:rPr>
              <a:t>tarihleri arasında sırasıyla; </a:t>
            </a:r>
            <a:r>
              <a:rPr lang="tr-TR" sz="1600" b="1" dirty="0">
                <a:latin typeface="Times New Roman" panose="02020603050405020304" pitchFamily="18" charset="0"/>
                <a:cs typeface="Times New Roman" panose="02020603050405020304" pitchFamily="18" charset="0"/>
              </a:rPr>
              <a:t>okul/kurum müdürlüğü, ilçe millî eğitim müdürlüğünün onayından sonra, il değerlendirme komisyonu</a:t>
            </a:r>
            <a:r>
              <a:rPr lang="tr-TR" sz="1600" dirty="0">
                <a:latin typeface="Times New Roman" panose="02020603050405020304" pitchFamily="18" charset="0"/>
                <a:cs typeface="Times New Roman" panose="02020603050405020304" pitchFamily="18" charset="0"/>
              </a:rPr>
              <a:t> tarafından değerlendirilecektir. </a:t>
            </a:r>
          </a:p>
          <a:p>
            <a:pPr marL="0" indent="0" algn="just">
              <a:buNone/>
            </a:pPr>
            <a:r>
              <a:rPr lang="tr-TR" sz="1600" dirty="0">
                <a:latin typeface="Times New Roman" panose="02020603050405020304" pitchFamily="18" charset="0"/>
                <a:cs typeface="Times New Roman" panose="02020603050405020304" pitchFamily="18" charset="0"/>
              </a:rPr>
              <a:t>(Bu süreçte başvuruyu ilk onaylama merci okul/kurum müdürü olup gerekirse çalışma ekibi, ilçe milli eğitim müdürlüklerinin ilgili birimleri de inceleme komisyonu kurulabilecektir. Başvuruların İl Değerlendirme Komisyonunun onayına hatasız bir şekilde getirilmesi sağlanacaktır.)</a:t>
            </a: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Eğitim </a:t>
            </a:r>
            <a:r>
              <a:rPr lang="tr-TR" sz="1600" dirty="0">
                <a:solidFill>
                  <a:srgbClr val="FF0000"/>
                </a:solidFill>
                <a:latin typeface="Times New Roman" panose="02020603050405020304" pitchFamily="18" charset="0"/>
                <a:cs typeface="Times New Roman" panose="02020603050405020304" pitchFamily="18" charset="0"/>
              </a:rPr>
              <a:t>Programına kimler başvuru yapabilecek?</a:t>
            </a:r>
          </a:p>
          <a:p>
            <a:pPr marL="0" indent="0" algn="just">
              <a:buNone/>
            </a:pPr>
            <a:r>
              <a:rPr lang="tr-TR" sz="1600" dirty="0" smtClean="0">
                <a:latin typeface="Times New Roman" panose="02020603050405020304" pitchFamily="18" charset="0"/>
                <a:cs typeface="Times New Roman" panose="02020603050405020304" pitchFamily="18" charset="0"/>
              </a:rPr>
              <a:t>Uzman </a:t>
            </a:r>
            <a:r>
              <a:rPr lang="tr-TR" sz="1600" dirty="0">
                <a:latin typeface="Times New Roman" panose="02020603050405020304" pitchFamily="18" charset="0"/>
                <a:cs typeface="Times New Roman" panose="02020603050405020304" pitchFamily="18" charset="0"/>
              </a:rPr>
              <a:t>Öğretmenlik Eğitim Programına yazılı sınava başvuru tarihlerinin </a:t>
            </a:r>
            <a:r>
              <a:rPr lang="tr-TR" sz="1600" b="1" dirty="0">
                <a:latin typeface="Times New Roman" panose="02020603050405020304" pitchFamily="18" charset="0"/>
                <a:cs typeface="Times New Roman" panose="02020603050405020304" pitchFamily="18" charset="0"/>
              </a:rPr>
              <a:t>(26 Eylül-3 Ekim 2022) </a:t>
            </a:r>
            <a:r>
              <a:rPr lang="tr-TR" sz="1600" dirty="0">
                <a:latin typeface="Times New Roman" panose="02020603050405020304" pitchFamily="18" charset="0"/>
                <a:cs typeface="Times New Roman" panose="02020603050405020304" pitchFamily="18" charset="0"/>
              </a:rPr>
              <a:t>son günü </a:t>
            </a:r>
            <a:r>
              <a:rPr lang="tr-TR" sz="1600" b="1" dirty="0">
                <a:latin typeface="Times New Roman" panose="02020603050405020304" pitchFamily="18" charset="0"/>
                <a:cs typeface="Times New Roman" panose="02020603050405020304" pitchFamily="18" charset="0"/>
              </a:rPr>
              <a:t>(3 Ekim 2022 ) </a:t>
            </a:r>
            <a:r>
              <a:rPr lang="tr-TR" sz="1600" dirty="0">
                <a:latin typeface="Times New Roman" panose="02020603050405020304" pitchFamily="18" charset="0"/>
                <a:cs typeface="Times New Roman" panose="02020603050405020304" pitchFamily="18" charset="0"/>
              </a:rPr>
              <a:t>itibariyle adaylık dahil en az 10 yıl hizmeti bulunan öğretmenler, </a:t>
            </a:r>
          </a:p>
          <a:p>
            <a:pPr marL="0" indent="0" algn="just">
              <a:buNone/>
            </a:pPr>
            <a:r>
              <a:rPr lang="tr-TR" sz="1600" dirty="0">
                <a:latin typeface="Times New Roman" panose="02020603050405020304" pitchFamily="18" charset="0"/>
                <a:cs typeface="Times New Roman" panose="02020603050405020304" pitchFamily="18" charset="0"/>
              </a:rPr>
              <a:t>Başöğretmenlik Eğitim Programına ise yazılı sınava başvuru tarihlerinin </a:t>
            </a:r>
            <a:r>
              <a:rPr lang="tr-TR" sz="1600" b="1" dirty="0">
                <a:latin typeface="Times New Roman" panose="02020603050405020304" pitchFamily="18" charset="0"/>
                <a:cs typeface="Times New Roman" panose="02020603050405020304" pitchFamily="18" charset="0"/>
              </a:rPr>
              <a:t>(26 Eylül-3 Ekim 2022) </a:t>
            </a:r>
            <a:r>
              <a:rPr lang="tr-TR" sz="1600" dirty="0">
                <a:latin typeface="Times New Roman" panose="02020603050405020304" pitchFamily="18" charset="0"/>
                <a:cs typeface="Times New Roman" panose="02020603050405020304" pitchFamily="18" charset="0"/>
              </a:rPr>
              <a:t>son günü </a:t>
            </a:r>
            <a:r>
              <a:rPr lang="tr-TR" sz="1600" b="1" dirty="0">
                <a:latin typeface="Times New Roman" panose="02020603050405020304" pitchFamily="18" charset="0"/>
                <a:cs typeface="Times New Roman" panose="02020603050405020304" pitchFamily="18" charset="0"/>
              </a:rPr>
              <a:t>(3 Ekim 2022 ) </a:t>
            </a:r>
            <a:r>
              <a:rPr lang="tr-TR" sz="1600" dirty="0">
                <a:latin typeface="Times New Roman" panose="02020603050405020304" pitchFamily="18" charset="0"/>
                <a:cs typeface="Times New Roman" panose="02020603050405020304" pitchFamily="18" charset="0"/>
              </a:rPr>
              <a:t>itibariyle adaylık dahil en az 10 yıl hizmeti bulunan uzman öğretmenler başvurabilecektir.</a:t>
            </a:r>
          </a:p>
          <a:p>
            <a:pPr marL="0" indent="0" algn="just">
              <a:buNone/>
            </a:pP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260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A68D8DD6-5076-4324-A18F-216AFD4A4460}"/>
              </a:ext>
            </a:extLst>
          </p:cNvPr>
          <p:cNvSpPr txBox="1"/>
          <p:nvPr/>
        </p:nvSpPr>
        <p:spPr>
          <a:xfrm>
            <a:off x="323528" y="548680"/>
            <a:ext cx="8424936" cy="5801268"/>
          </a:xfrm>
          <a:prstGeom prst="rect">
            <a:avLst/>
          </a:prstGeom>
          <a:noFill/>
        </p:spPr>
        <p:txBody>
          <a:bodyPr wrap="square">
            <a:spAutoFit/>
          </a:bodyPr>
          <a:lstStyle/>
          <a:p>
            <a:pPr marL="285750" indent="-285750" algn="just">
              <a:buFont typeface="Arial" pitchFamily="34" charset="0"/>
              <a:buChar char="•"/>
            </a:pPr>
            <a:r>
              <a:rPr lang="tr-TR" dirty="0" smtClean="0">
                <a:solidFill>
                  <a:srgbClr val="FF0000"/>
                </a:solidFill>
                <a:latin typeface="Times New Roman" panose="02020603050405020304" pitchFamily="18" charset="0"/>
                <a:cs typeface="Times New Roman" panose="02020603050405020304" pitchFamily="18" charset="0"/>
              </a:rPr>
              <a:t>Uzman </a:t>
            </a:r>
            <a:r>
              <a:rPr lang="tr-TR" dirty="0">
                <a:solidFill>
                  <a:srgbClr val="FF0000"/>
                </a:solidFill>
                <a:latin typeface="Times New Roman" panose="02020603050405020304" pitchFamily="18" charset="0"/>
                <a:cs typeface="Times New Roman" panose="02020603050405020304" pitchFamily="18" charset="0"/>
              </a:rPr>
              <a:t>öğretmen veya başöğretmen unvanına başvuruda bulunacakların öğretmenlik veya uzman öğretmenlik sürelerinin hesabında hangi süreler dikkate alınacaktır? </a:t>
            </a:r>
          </a:p>
          <a:p>
            <a:pPr marL="0" indent="0" algn="just">
              <a:buNone/>
            </a:pPr>
            <a:endParaRPr lang="tr-TR" dirty="0">
              <a:solidFill>
                <a:srgbClr val="FF0000"/>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Asker öğretmenlik,</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Yönetici olarak geçirilen süreler,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Sözleşmeli öğretmenlikte geçen süreler, </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Yıllık izin, mazeret izinleri ve hastalığa bağlı raporlu olarak geçirilen süreler,</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Görevden uzaklaştırma ve görevleri ile ilgili olsun veya olmasın herhangi bir suçtan tutuklanma veya gözaltına alınma nedenleriyle fiilen görev yapılmayan sürelerin 657 sayılı Kanunun 143 üncü maddesinde sayılan durumların gerçekleşmesi </a:t>
            </a:r>
            <a:r>
              <a:rPr lang="tr-TR" dirty="0" smtClean="0">
                <a:latin typeface="Times New Roman" panose="02020603050405020304" pitchFamily="18" charset="0"/>
                <a:cs typeface="Times New Roman" panose="02020603050405020304" pitchFamily="18" charset="0"/>
              </a:rPr>
              <a:t>hâlinde, (</a:t>
            </a:r>
            <a:r>
              <a:rPr lang="tr-TR" dirty="0">
                <a:latin typeface="Times New Roman" panose="02020603050405020304" pitchFamily="18" charset="0"/>
                <a:cs typeface="Times New Roman" panose="02020603050405020304" pitchFamily="18" charset="0"/>
              </a:rPr>
              <a:t>Beraat edilmesi halinde) </a:t>
            </a:r>
            <a:r>
              <a:rPr lang="tr-TR" dirty="0" smtClean="0">
                <a:latin typeface="Times New Roman" panose="02020603050405020304" pitchFamily="18" charset="0"/>
                <a:cs typeface="Times New Roman" panose="02020603050405020304" pitchFamily="18" charset="0"/>
              </a:rPr>
              <a:t>tamamı,</a:t>
            </a:r>
          </a:p>
          <a:p>
            <a:pPr marL="285750" indent="-285750" algn="just">
              <a:buFont typeface="Arial" panose="020B0604020202020204" pitchFamily="34" charset="0"/>
              <a:buChar char="•"/>
            </a:pPr>
            <a:r>
              <a:rPr lang="tr-TR" dirty="0" smtClean="0">
                <a:latin typeface="Times New Roman" panose="02020603050405020304" pitchFamily="18" charset="0"/>
                <a:cs typeface="Times New Roman" panose="02020603050405020304" pitchFamily="18" charset="0"/>
              </a:rPr>
              <a:t>Özel </a:t>
            </a:r>
            <a:r>
              <a:rPr lang="tr-TR" dirty="0">
                <a:latin typeface="Times New Roman" panose="02020603050405020304" pitchFamily="18" charset="0"/>
                <a:cs typeface="Times New Roman" panose="02020603050405020304" pitchFamily="18" charset="0"/>
              </a:rPr>
              <a:t>okullarda öğretmen veya yönetici olarak, diğer özel öğretim kurumlarında ise öğretmen veya öğretmenlik atama şartını taşıyanların yönetici unvanlarında geçen hizmet süreleri,</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Sendikal görev nedeniyle izne ayrılan süreler,</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1999-2005 yılları arasında disiplin cezası ile görevine son verilenlerden affa uğrayanların bu aralıkta geçen süreleri,</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1999-2005 yılları arasında istifa edip sonradan göreve dönenlerin bu süreleri,</a:t>
            </a:r>
          </a:p>
          <a:p>
            <a:pPr marL="285750" indent="-285750"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Vekâlet ve geçici görev süreleri,</a:t>
            </a:r>
          </a:p>
          <a:p>
            <a:pPr algn="just"/>
            <a:endParaRPr lang="tr-TR" sz="1400" dirty="0">
              <a:latin typeface="Times New Roman" panose="02020603050405020304" pitchFamily="18" charset="0"/>
              <a:cs typeface="Times New Roman" panose="02020603050405020304" pitchFamily="18" charset="0"/>
            </a:endParaRPr>
          </a:p>
          <a:p>
            <a:pPr algn="just">
              <a:lnSpc>
                <a:spcPct val="107000"/>
              </a:lnSpc>
              <a:spcAft>
                <a:spcPts val="800"/>
              </a:spcAft>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91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xmlns="" id="{A68D8DD6-5076-4324-A18F-216AFD4A4460}"/>
              </a:ext>
            </a:extLst>
          </p:cNvPr>
          <p:cNvSpPr txBox="1"/>
          <p:nvPr/>
        </p:nvSpPr>
        <p:spPr>
          <a:xfrm>
            <a:off x="359532" y="251317"/>
            <a:ext cx="8424936" cy="6242415"/>
          </a:xfrm>
          <a:prstGeom prst="rect">
            <a:avLst/>
          </a:prstGeom>
          <a:noFill/>
        </p:spPr>
        <p:txBody>
          <a:bodyPr wrap="square">
            <a:spAutoFit/>
          </a:bodyPr>
          <a:lstStyle/>
          <a:p>
            <a:pPr marL="285750" indent="-285750" algn="just">
              <a:buFont typeface="Arial" pitchFamily="34" charset="0"/>
              <a:buChar char="•"/>
            </a:pPr>
            <a:r>
              <a:rPr lang="tr-TR" sz="1400" dirty="0" smtClean="0">
                <a:solidFill>
                  <a:srgbClr val="FF0000"/>
                </a:solidFill>
                <a:latin typeface="Times New Roman" panose="02020603050405020304" pitchFamily="18" charset="0"/>
                <a:cs typeface="Times New Roman" panose="02020603050405020304" pitchFamily="18" charset="0"/>
              </a:rPr>
              <a:t>Başvurular </a:t>
            </a:r>
            <a:r>
              <a:rPr lang="tr-TR" sz="1400" dirty="0">
                <a:solidFill>
                  <a:srgbClr val="FF0000"/>
                </a:solidFill>
                <a:latin typeface="Times New Roman" panose="02020603050405020304" pitchFamily="18" charset="0"/>
                <a:cs typeface="Times New Roman" panose="02020603050405020304" pitchFamily="18" charset="0"/>
              </a:rPr>
              <a:t>nasıl olacak?</a:t>
            </a:r>
          </a:p>
          <a:p>
            <a:pPr marL="0" indent="0" algn="just">
              <a:buNone/>
            </a:pPr>
            <a:r>
              <a:rPr lang="tr-TR" sz="1400" dirty="0" smtClean="0">
                <a:latin typeface="Times New Roman" panose="02020603050405020304" pitchFamily="18" charset="0"/>
                <a:cs typeface="Times New Roman" panose="02020603050405020304" pitchFamily="18" charset="0"/>
              </a:rPr>
              <a:t>Başvurular </a:t>
            </a:r>
            <a:r>
              <a:rPr lang="tr-TR" sz="1400" dirty="0">
                <a:latin typeface="Times New Roman" panose="02020603050405020304" pitchFamily="18" charset="0"/>
                <a:cs typeface="Times New Roman" panose="02020603050405020304" pitchFamily="18" charset="0"/>
              </a:rPr>
              <a:t>elektronik ortamda yapılacak;  </a:t>
            </a:r>
            <a:r>
              <a:rPr lang="tr-TR" sz="1400" b="1" dirty="0">
                <a:latin typeface="Times New Roman" panose="02020603050405020304" pitchFamily="18" charset="0"/>
                <a:cs typeface="Times New Roman" panose="02020603050405020304" pitchFamily="18" charset="0"/>
              </a:rPr>
              <a:t>Eğitim Programına başvuru ve Yazılı Sınava başvuru </a:t>
            </a:r>
            <a:r>
              <a:rPr lang="tr-TR" sz="1400" dirty="0">
                <a:latin typeface="Times New Roman" panose="02020603050405020304" pitchFamily="18" charset="0"/>
                <a:cs typeface="Times New Roman" panose="02020603050405020304" pitchFamily="18" charset="0"/>
              </a:rPr>
              <a:t>şeklinde iki aşamalı olacaktır.</a:t>
            </a:r>
          </a:p>
          <a:p>
            <a:pPr marL="0" indent="0" algn="just">
              <a:buNone/>
            </a:pPr>
            <a:r>
              <a:rPr lang="tr-TR" sz="1400" dirty="0">
                <a:latin typeface="Times New Roman" panose="02020603050405020304" pitchFamily="18" charset="0"/>
                <a:cs typeface="Times New Roman" panose="02020603050405020304" pitchFamily="18" charset="0"/>
              </a:rPr>
              <a:t>Eğitim Programlarına başvuru aşamasında;  </a:t>
            </a:r>
            <a:r>
              <a:rPr lang="tr-TR" sz="1400" b="1" dirty="0">
                <a:latin typeface="Times New Roman" panose="02020603050405020304" pitchFamily="18" charset="0"/>
                <a:cs typeface="Times New Roman" panose="02020603050405020304" pitchFamily="18" charset="0"/>
              </a:rPr>
              <a:t>en az 10 yıl hizmet sürelerine</a:t>
            </a:r>
            <a:r>
              <a:rPr lang="tr-TR" sz="1400" dirty="0">
                <a:latin typeface="Times New Roman" panose="02020603050405020304" pitchFamily="18" charset="0"/>
                <a:cs typeface="Times New Roman" panose="02020603050405020304" pitchFamily="18" charset="0"/>
              </a:rPr>
              <a:t> bakılacaktır.</a:t>
            </a:r>
          </a:p>
          <a:p>
            <a:pPr marL="0" indent="0" algn="just">
              <a:buNone/>
            </a:pPr>
            <a:r>
              <a:rPr lang="tr-TR" sz="1400" dirty="0">
                <a:latin typeface="Times New Roman" panose="02020603050405020304" pitchFamily="18" charset="0"/>
                <a:cs typeface="Times New Roman" panose="02020603050405020304" pitchFamily="18" charset="0"/>
              </a:rPr>
              <a:t>Yazılı sınava başvuru aşamasında;</a:t>
            </a:r>
          </a:p>
          <a:p>
            <a:pPr marL="285750" indent="-285750" algn="just">
              <a:buFont typeface="Arial" panose="020B0604020202020204" pitchFamily="34" charset="0"/>
              <a:buChar char="•"/>
            </a:pPr>
            <a:r>
              <a:rPr lang="tr-TR" sz="1400" b="1" dirty="0">
                <a:latin typeface="Times New Roman" panose="02020603050405020304" pitchFamily="18" charset="0"/>
                <a:cs typeface="Times New Roman" panose="02020603050405020304" pitchFamily="18" charset="0"/>
              </a:rPr>
              <a:t>Yazılı sınav başvuru tarihinin son günü itibarıyla en az on yıl hizmet sürelerine,</a:t>
            </a:r>
          </a:p>
          <a:p>
            <a:pPr marL="285750" indent="-285750" algn="just">
              <a:buFont typeface="Arial" panose="020B0604020202020204" pitchFamily="34" charset="0"/>
              <a:buChar char="•"/>
            </a:pPr>
            <a:r>
              <a:rPr lang="tr-TR" sz="1400" b="1" dirty="0">
                <a:latin typeface="Times New Roman" panose="02020603050405020304" pitchFamily="18" charset="0"/>
                <a:cs typeface="Times New Roman" panose="02020603050405020304" pitchFamily="18" charset="0"/>
              </a:rPr>
              <a:t>Öğretmen olarak görev yapıyor olmasına,</a:t>
            </a:r>
          </a:p>
          <a:p>
            <a:pPr marL="285750" indent="-285750" algn="just">
              <a:buFont typeface="Arial" panose="020B0604020202020204" pitchFamily="34" charset="0"/>
              <a:buChar char="•"/>
            </a:pPr>
            <a:r>
              <a:rPr lang="tr-TR" sz="1400" b="1" dirty="0">
                <a:latin typeface="Times New Roman" panose="02020603050405020304" pitchFamily="18" charset="0"/>
                <a:cs typeface="Times New Roman" panose="02020603050405020304" pitchFamily="18" charset="0"/>
              </a:rPr>
              <a:t>Kademe ilerlemesinin durdurulması cezası bulunmamasına ( Varsa da 3 Ekim 2022 tarihine kadar kaldırılmış olmasına),</a:t>
            </a:r>
          </a:p>
          <a:p>
            <a:pPr marL="285750" indent="-285750" algn="just">
              <a:buFont typeface="Arial" panose="020B0604020202020204" pitchFamily="34" charset="0"/>
              <a:buChar char="•"/>
            </a:pPr>
            <a:r>
              <a:rPr lang="tr-TR" sz="1400" b="1" dirty="0">
                <a:latin typeface="Times New Roman" panose="02020603050405020304" pitchFamily="18" charset="0"/>
                <a:cs typeface="Times New Roman" panose="02020603050405020304" pitchFamily="18" charset="0"/>
              </a:rPr>
              <a:t>Öğretmenlerin mesleki gelişimlerine yönelik hazırlanan en az 180 saatlik Uzman Öğretmenlik Eğitim Programını tamamlamış olmasına,</a:t>
            </a:r>
          </a:p>
          <a:p>
            <a:pPr marL="285750" indent="-285750" algn="just">
              <a:buFont typeface="Arial" panose="020B0604020202020204" pitchFamily="34" charset="0"/>
              <a:buChar char="•"/>
            </a:pPr>
            <a:r>
              <a:rPr lang="tr-TR" sz="1400" b="1" dirty="0">
                <a:latin typeface="Times New Roman" panose="02020603050405020304" pitchFamily="18" charset="0"/>
                <a:cs typeface="Times New Roman" panose="02020603050405020304" pitchFamily="18" charset="0"/>
              </a:rPr>
              <a:t>Uzman Öğretmenlik ve Başöğretmenlik Mesleki Gelişim Çalışmalarını tamamlamış olmasına (3 Ekim 2022 tarihine kadar tamamlanabilecek çalışmalar olabileceğinden onlarda yararlandırılması için süre tanınmış) </a:t>
            </a:r>
          </a:p>
          <a:p>
            <a:pPr algn="just"/>
            <a:r>
              <a:rPr lang="tr-TR" sz="1400" dirty="0">
                <a:latin typeface="Times New Roman" panose="02020603050405020304" pitchFamily="18" charset="0"/>
                <a:cs typeface="Times New Roman" panose="02020603050405020304" pitchFamily="18" charset="0"/>
              </a:rPr>
              <a:t>bakılacaktır.</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r>
              <a:rPr lang="tr-TR" sz="1400" dirty="0" smtClean="0">
                <a:solidFill>
                  <a:srgbClr val="FF0000"/>
                </a:solidFill>
                <a:latin typeface="Times New Roman" panose="02020603050405020304" pitchFamily="18" charset="0"/>
                <a:cs typeface="Times New Roman" panose="02020603050405020304" pitchFamily="18" charset="0"/>
              </a:rPr>
              <a:t>Formasyon </a:t>
            </a:r>
            <a:r>
              <a:rPr lang="tr-TR" sz="1400" dirty="0">
                <a:solidFill>
                  <a:srgbClr val="FF0000"/>
                </a:solidFill>
                <a:latin typeface="Times New Roman" panose="02020603050405020304" pitchFamily="18" charset="0"/>
                <a:cs typeface="Times New Roman" panose="02020603050405020304" pitchFamily="18" charset="0"/>
              </a:rPr>
              <a:t>Yüksek Lisans yerine geçer mi?</a:t>
            </a:r>
          </a:p>
          <a:p>
            <a:pPr algn="just"/>
            <a:r>
              <a:rPr lang="tr-TR" sz="1400" dirty="0">
                <a:latin typeface="Times New Roman" panose="02020603050405020304" pitchFamily="18" charset="0"/>
                <a:cs typeface="Times New Roman" panose="02020603050405020304" pitchFamily="18" charset="0"/>
              </a:rPr>
              <a:t>Formasyon Yüksek Lisans yerine geçmez. Diplomada Yüksek Lisans ibaresi geçmesi gerekir. (Yüksek lisans  tezli/tezsiz ya da alanında/eğitim bilimleri alanında ayrımı yapılmaksızın, diplomalarında “yüksek lisans mezunu” oldukları belirtilenler ve “Yükseköğretim Kurulunca” öğrenim sürelerine bağlı olarak yüksek lisans derecesine sahip oldukları belirtilenler</a:t>
            </a:r>
            <a:r>
              <a:rPr lang="tr-TR" sz="1400" dirty="0" smtClean="0">
                <a:latin typeface="Times New Roman" panose="02020603050405020304" pitchFamily="18" charset="0"/>
                <a:cs typeface="Times New Roman" panose="02020603050405020304" pitchFamily="18" charset="0"/>
              </a:rPr>
              <a:t>)</a:t>
            </a:r>
          </a:p>
          <a:p>
            <a:pPr algn="just">
              <a:lnSpc>
                <a:spcPct val="107000"/>
              </a:lnSpc>
              <a:spcAft>
                <a:spcPts val="800"/>
              </a:spcAft>
            </a:pPr>
            <a:endParaRPr lang="tr-TR" sz="1400" dirty="0">
              <a:latin typeface="Times New Roman" panose="02020603050405020304" pitchFamily="18" charset="0"/>
              <a:cs typeface="Times New Roman" panose="02020603050405020304" pitchFamily="18" charset="0"/>
            </a:endParaRPr>
          </a:p>
          <a:p>
            <a:pPr marL="285750" indent="-285750" algn="just">
              <a:buFont typeface="Arial" pitchFamily="34" charset="0"/>
              <a:buChar char="•"/>
            </a:pPr>
            <a:r>
              <a:rPr lang="tr-TR" sz="1400" dirty="0" smtClean="0">
                <a:solidFill>
                  <a:srgbClr val="FF0000"/>
                </a:solidFill>
                <a:latin typeface="Times New Roman" panose="02020603050405020304" pitchFamily="18" charset="0"/>
                <a:cs typeface="Times New Roman" panose="02020603050405020304" pitchFamily="18" charset="0"/>
              </a:rPr>
              <a:t>Ücretsiz </a:t>
            </a:r>
            <a:r>
              <a:rPr lang="tr-TR" sz="1400" dirty="0">
                <a:solidFill>
                  <a:srgbClr val="FF0000"/>
                </a:solidFill>
                <a:latin typeface="Times New Roman" panose="02020603050405020304" pitchFamily="18" charset="0"/>
                <a:cs typeface="Times New Roman" panose="02020603050405020304" pitchFamily="18" charset="0"/>
              </a:rPr>
              <a:t>izinde olanlar başvuru yapabilecek mi?</a:t>
            </a:r>
          </a:p>
          <a:p>
            <a:pPr indent="0" algn="just">
              <a:buNone/>
            </a:pPr>
            <a:r>
              <a:rPr lang="tr-TR" sz="1400" dirty="0">
                <a:latin typeface="Times New Roman" panose="02020603050405020304" pitchFamily="18" charset="0"/>
                <a:cs typeface="Times New Roman" panose="02020603050405020304" pitchFamily="18" charset="0"/>
              </a:rPr>
              <a:t>Ücretsiz izinde olanların başvuru yapma hakkı var ancak 10 yıl süre hesabında bu süreler sayılmayacaktır</a:t>
            </a:r>
            <a:r>
              <a:rPr lang="tr-TR" sz="1400" dirty="0" smtClean="0">
                <a:latin typeface="Times New Roman" panose="02020603050405020304" pitchFamily="18" charset="0"/>
                <a:cs typeface="Times New Roman" panose="02020603050405020304" pitchFamily="18" charset="0"/>
              </a:rPr>
              <a:t>. (10 yıl hizmeti dolmamış ve başvuru süresi olan 1-10 Haziran tarihlerinde halen ücretsiz izinde olanlar başvuru yapamaz.</a:t>
            </a:r>
          </a:p>
          <a:p>
            <a:pPr indent="0" algn="just">
              <a:buNone/>
            </a:pPr>
            <a:endParaRPr lang="tr-TR" sz="1400" dirty="0">
              <a:latin typeface="Times New Roman" panose="02020603050405020304" pitchFamily="18" charset="0"/>
              <a:cs typeface="Times New Roman" panose="02020603050405020304" pitchFamily="18" charset="0"/>
            </a:endParaRPr>
          </a:p>
          <a:p>
            <a:pPr indent="0" algn="just">
              <a:buNone/>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9291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548680"/>
            <a:ext cx="8229600" cy="5850888"/>
          </a:xfrm>
        </p:spPr>
        <p:txBody>
          <a:bodyPr>
            <a:noAutofit/>
          </a:bodyPr>
          <a:lstStyle/>
          <a:p>
            <a:r>
              <a:rPr lang="tr-TR" sz="1400" dirty="0" smtClean="0">
                <a:solidFill>
                  <a:srgbClr val="FF0000"/>
                </a:solidFill>
                <a:latin typeface="Times New Roman" panose="02020603050405020304" pitchFamily="18" charset="0"/>
                <a:cs typeface="Times New Roman" panose="02020603050405020304" pitchFamily="18" charset="0"/>
              </a:rPr>
              <a:t>Özel </a:t>
            </a:r>
            <a:r>
              <a:rPr lang="tr-TR" sz="1400" dirty="0">
                <a:solidFill>
                  <a:srgbClr val="FF0000"/>
                </a:solidFill>
                <a:latin typeface="Times New Roman" panose="02020603050405020304" pitchFamily="18" charset="0"/>
                <a:cs typeface="Times New Roman" panose="02020603050405020304" pitchFamily="18" charset="0"/>
              </a:rPr>
              <a:t>öğretim kurumlarında görev yapmış olanlardan hangileri sayılacaktır?</a:t>
            </a:r>
          </a:p>
          <a:p>
            <a:pPr marL="0" indent="0">
              <a:buNone/>
            </a:pPr>
            <a:r>
              <a:rPr lang="tr-TR" sz="1400" dirty="0" smtClean="0">
                <a:latin typeface="Times New Roman" panose="02020603050405020304" pitchFamily="18" charset="0"/>
                <a:cs typeface="Times New Roman" panose="02020603050405020304" pitchFamily="18" charset="0"/>
              </a:rPr>
              <a:t>Özel </a:t>
            </a:r>
            <a:r>
              <a:rPr lang="tr-TR" sz="1400" dirty="0">
                <a:latin typeface="Times New Roman" panose="02020603050405020304" pitchFamily="18" charset="0"/>
                <a:cs typeface="Times New Roman" panose="02020603050405020304" pitchFamily="18" charset="0"/>
              </a:rPr>
              <a:t>öğretim kurumlarında </a:t>
            </a:r>
            <a:r>
              <a:rPr lang="tr-TR" sz="1400" b="1" dirty="0">
                <a:latin typeface="Times New Roman" panose="02020603050405020304" pitchFamily="18" charset="0"/>
                <a:cs typeface="Times New Roman" panose="02020603050405020304" pitchFamily="18" charset="0"/>
              </a:rPr>
              <a:t>öğretmenliğe atanma şartlarını taşıyanların yöneticilikte geçen süreleri ile öğretmen statüsünde </a:t>
            </a:r>
            <a:r>
              <a:rPr lang="tr-TR" sz="1400" dirty="0">
                <a:latin typeface="Times New Roman" panose="02020603050405020304" pitchFamily="18" charset="0"/>
                <a:cs typeface="Times New Roman" panose="02020603050405020304" pitchFamily="18" charset="0"/>
              </a:rPr>
              <a:t>görev yapanlar 10 yıllık süreye dahil edilir</a:t>
            </a:r>
            <a:r>
              <a:rPr lang="tr-TR" sz="1400" dirty="0" smtClean="0">
                <a:latin typeface="Times New Roman" panose="02020603050405020304" pitchFamily="18" charset="0"/>
                <a:cs typeface="Times New Roman" panose="02020603050405020304" pitchFamily="18" charset="0"/>
              </a:rPr>
              <a:t>.(Ders saat ücretli usta öğretici ve uzman öğretici olarak çalışılan süreler sayılmaz)</a:t>
            </a:r>
            <a:endParaRPr lang="tr-TR" sz="1400" dirty="0">
              <a:latin typeface="Times New Roman" panose="02020603050405020304" pitchFamily="18" charset="0"/>
              <a:cs typeface="Times New Roman" panose="02020603050405020304" pitchFamily="18" charset="0"/>
            </a:endParaRPr>
          </a:p>
          <a:p>
            <a:pPr marL="0" indent="0">
              <a:buNone/>
            </a:pPr>
            <a:endParaRPr lang="tr-TR" sz="1400" dirty="0">
              <a:latin typeface="Times New Roman" panose="02020603050405020304" pitchFamily="18" charset="0"/>
              <a:cs typeface="Times New Roman" panose="02020603050405020304" pitchFamily="18" charset="0"/>
            </a:endParaRPr>
          </a:p>
          <a:p>
            <a:r>
              <a:rPr lang="tr-TR" sz="1400" dirty="0" smtClean="0">
                <a:solidFill>
                  <a:srgbClr val="FF0000"/>
                </a:solidFill>
                <a:latin typeface="Times New Roman" panose="02020603050405020304" pitchFamily="18" charset="0"/>
                <a:cs typeface="Times New Roman" panose="02020603050405020304" pitchFamily="18" charset="0"/>
              </a:rPr>
              <a:t>Mesleki </a:t>
            </a:r>
            <a:r>
              <a:rPr lang="tr-TR" sz="1400" dirty="0">
                <a:solidFill>
                  <a:srgbClr val="FF0000"/>
                </a:solidFill>
                <a:latin typeface="Times New Roman" panose="02020603050405020304" pitchFamily="18" charset="0"/>
                <a:cs typeface="Times New Roman" panose="02020603050405020304" pitchFamily="18" charset="0"/>
              </a:rPr>
              <a:t>gelişim çalışmalarına ilişkin belgeleri  Başvuru Onay Modülüne kim yükleyecek?</a:t>
            </a:r>
          </a:p>
          <a:p>
            <a:pPr marL="0" indent="0" algn="just">
              <a:buNone/>
            </a:pPr>
            <a:r>
              <a:rPr lang="tr-TR" sz="1400" dirty="0" err="1" smtClean="0">
                <a:latin typeface="Times New Roman" panose="02020603050405020304" pitchFamily="18" charset="0"/>
                <a:cs typeface="Times New Roman" panose="02020603050405020304" pitchFamily="18" charset="0"/>
              </a:rPr>
              <a:t>MEBBiS</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Başvuru Onay Modülüne otomatik olarak aktarılmayan mesleki gelişim çalışmalarına ilişkin belgeler 7 Temmuz – 3 Ekim 2022 tarihleri arasında öğretmenler tarafından sisteme yüklenecek ve Okul Müdürünün başvuruyu onayı aşamasında belgeler ibraz edilerek, Okul Müdürlerince dosya halinde okulda saklanacaktır. </a:t>
            </a:r>
          </a:p>
          <a:p>
            <a:pPr marL="0" indent="0" algn="just">
              <a:buNone/>
            </a:pPr>
            <a:r>
              <a:rPr lang="tr-TR" sz="1400" dirty="0">
                <a:latin typeface="Times New Roman" panose="02020603050405020304" pitchFamily="18" charset="0"/>
                <a:cs typeface="Times New Roman" panose="02020603050405020304" pitchFamily="18" charset="0"/>
              </a:rPr>
              <a:t>(Bu çalışmalarla ilgili </a:t>
            </a:r>
            <a:r>
              <a:rPr lang="tr-TR" sz="1400" dirty="0" err="1">
                <a:latin typeface="Times New Roman" panose="02020603050405020304" pitchFamily="18" charset="0"/>
                <a:cs typeface="Times New Roman" panose="02020603050405020304" pitchFamily="18" charset="0"/>
              </a:rPr>
              <a:t>MEBBİS’te</a:t>
            </a:r>
            <a:r>
              <a:rPr lang="tr-TR" sz="1400" dirty="0">
                <a:latin typeface="Times New Roman" panose="02020603050405020304" pitchFamily="18" charset="0"/>
                <a:cs typeface="Times New Roman" panose="02020603050405020304" pitchFamily="18" charset="0"/>
              </a:rPr>
              <a:t> olmayan çalışmalara ilişkin belge ibraz edemeyenler yazılı sınava başvuru yapamayacaktır.)</a:t>
            </a:r>
          </a:p>
          <a:p>
            <a:pPr marL="0" indent="0">
              <a:buNone/>
            </a:pPr>
            <a:endParaRPr lang="tr-TR" sz="1400" dirty="0">
              <a:latin typeface="Times New Roman" panose="02020603050405020304" pitchFamily="18" charset="0"/>
              <a:cs typeface="Times New Roman" panose="02020603050405020304" pitchFamily="18" charset="0"/>
            </a:endParaRPr>
          </a:p>
          <a:p>
            <a:r>
              <a:rPr lang="tr-TR" sz="1400" dirty="0" smtClean="0">
                <a:solidFill>
                  <a:srgbClr val="FF0000"/>
                </a:solidFill>
                <a:latin typeface="Times New Roman" panose="02020603050405020304" pitchFamily="18" charset="0"/>
                <a:cs typeface="Times New Roman" panose="02020603050405020304" pitchFamily="18" charset="0"/>
              </a:rPr>
              <a:t>Mesleki </a:t>
            </a:r>
            <a:r>
              <a:rPr lang="tr-TR" sz="1400" dirty="0">
                <a:solidFill>
                  <a:srgbClr val="FF0000"/>
                </a:solidFill>
                <a:latin typeface="Times New Roman" panose="02020603050405020304" pitchFamily="18" charset="0"/>
                <a:cs typeface="Times New Roman" panose="02020603050405020304" pitchFamily="18" charset="0"/>
              </a:rPr>
              <a:t>Gelişim çalışmalarında kriter nedir?</a:t>
            </a:r>
          </a:p>
          <a:p>
            <a:pPr marL="0" indent="0" algn="just">
              <a:buNone/>
            </a:pPr>
            <a:r>
              <a:rPr lang="tr-TR" sz="1400" dirty="0" smtClean="0">
                <a:latin typeface="Times New Roman" panose="02020603050405020304" pitchFamily="18" charset="0"/>
                <a:cs typeface="Times New Roman" panose="02020603050405020304" pitchFamily="18" charset="0"/>
              </a:rPr>
              <a:t>Uzman </a:t>
            </a:r>
            <a:r>
              <a:rPr lang="tr-TR" sz="1400" dirty="0">
                <a:latin typeface="Times New Roman" panose="02020603050405020304" pitchFamily="18" charset="0"/>
                <a:cs typeface="Times New Roman" panose="02020603050405020304" pitchFamily="18" charset="0"/>
              </a:rPr>
              <a:t>Öğretmenlik Mesleki Gelişim Çalışması için Ek- 2 tablosunda bulunan </a:t>
            </a:r>
            <a:r>
              <a:rPr lang="tr-TR" sz="1400" b="1" dirty="0">
                <a:latin typeface="Times New Roman" panose="02020603050405020304" pitchFamily="18" charset="0"/>
                <a:cs typeface="Times New Roman" panose="02020603050405020304" pitchFamily="18" charset="0"/>
              </a:rPr>
              <a:t>3 alanın 2’sinden 1’er çalışma</a:t>
            </a:r>
            <a:r>
              <a:rPr lang="tr-TR" sz="1400" dirty="0">
                <a:latin typeface="Times New Roman" panose="02020603050405020304" pitchFamily="18" charset="0"/>
                <a:cs typeface="Times New Roman" panose="02020603050405020304" pitchFamily="18" charset="0"/>
              </a:rPr>
              <a:t>, </a:t>
            </a:r>
          </a:p>
          <a:p>
            <a:pPr marL="0" indent="0" algn="just">
              <a:buNone/>
            </a:pPr>
            <a:r>
              <a:rPr lang="tr-TR" sz="1400" dirty="0">
                <a:latin typeface="Times New Roman" panose="02020603050405020304" pitchFamily="18" charset="0"/>
                <a:cs typeface="Times New Roman" panose="02020603050405020304" pitchFamily="18" charset="0"/>
              </a:rPr>
              <a:t>Başöğretmenlik Mesleki Gelişim Çalışması için Ek-3 tablosunda bulunan </a:t>
            </a:r>
            <a:r>
              <a:rPr lang="tr-TR" sz="1400" b="1" dirty="0">
                <a:latin typeface="Times New Roman" panose="02020603050405020304" pitchFamily="18" charset="0"/>
                <a:cs typeface="Times New Roman" panose="02020603050405020304" pitchFamily="18" charset="0"/>
              </a:rPr>
              <a:t>3 alanın 2’sinden 1’er çalışma</a:t>
            </a:r>
            <a:r>
              <a:rPr lang="tr-TR" sz="1400" dirty="0">
                <a:latin typeface="Times New Roman" panose="02020603050405020304" pitchFamily="18" charset="0"/>
                <a:cs typeface="Times New Roman" panose="02020603050405020304" pitchFamily="18" charset="0"/>
              </a:rPr>
              <a:t> yapması gerekir</a:t>
            </a:r>
            <a:r>
              <a:rPr lang="tr-TR" sz="1400" dirty="0" smtClean="0">
                <a:latin typeface="Times New Roman" panose="02020603050405020304" pitchFamily="18" charset="0"/>
                <a:cs typeface="Times New Roman" panose="02020603050405020304" pitchFamily="18" charset="0"/>
              </a:rPr>
              <a:t>.</a:t>
            </a:r>
          </a:p>
          <a:p>
            <a:pPr marL="0" indent="0" algn="just">
              <a:buNone/>
            </a:pP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(Ayrıca başöğretmen unvanı için öngörülen mesleki gelişim çalışmaları uzman öğretmen unvanı için de geçerli sayılacaktır</a:t>
            </a:r>
            <a:r>
              <a:rPr lang="tr-TR" sz="1400" dirty="0" smtClean="0">
                <a:latin typeface="Times New Roman" panose="02020603050405020304" pitchFamily="18" charset="0"/>
                <a:cs typeface="Times New Roman" panose="02020603050405020304" pitchFamily="18" charset="0"/>
              </a:rPr>
              <a:t>.)</a:t>
            </a:r>
          </a:p>
          <a:p>
            <a:pPr marL="0" indent="0" algn="just">
              <a:buNone/>
            </a:pPr>
            <a:endParaRPr lang="tr-TR" sz="1400" dirty="0">
              <a:latin typeface="Times New Roman" panose="02020603050405020304" pitchFamily="18" charset="0"/>
              <a:cs typeface="Times New Roman" panose="02020603050405020304" pitchFamily="18" charset="0"/>
            </a:endParaRPr>
          </a:p>
          <a:p>
            <a:r>
              <a:rPr lang="tr-TR" sz="1400" dirty="0" smtClean="0">
                <a:solidFill>
                  <a:srgbClr val="FF0000"/>
                </a:solidFill>
                <a:latin typeface="Times New Roman" panose="02020603050405020304" pitchFamily="18" charset="0"/>
                <a:cs typeface="Times New Roman" panose="02020603050405020304" pitchFamily="18" charset="0"/>
              </a:rPr>
              <a:t>Eğitim </a:t>
            </a:r>
            <a:r>
              <a:rPr lang="tr-TR" sz="1400" dirty="0">
                <a:solidFill>
                  <a:srgbClr val="FF0000"/>
                </a:solidFill>
                <a:latin typeface="Times New Roman" panose="02020603050405020304" pitchFamily="18" charset="0"/>
                <a:cs typeface="Times New Roman" panose="02020603050405020304" pitchFamily="18" charset="0"/>
              </a:rPr>
              <a:t>Programı uygulaması </a:t>
            </a:r>
            <a:r>
              <a:rPr lang="tr-TR" sz="1400" dirty="0" smtClean="0">
                <a:solidFill>
                  <a:srgbClr val="FF0000"/>
                </a:solidFill>
                <a:latin typeface="Times New Roman" panose="02020603050405020304" pitchFamily="18" charset="0"/>
                <a:cs typeface="Times New Roman" panose="02020603050405020304" pitchFamily="18" charset="0"/>
              </a:rPr>
              <a:t>hangi tarihlerde yapılacaktır?</a:t>
            </a:r>
          </a:p>
          <a:p>
            <a:pPr marL="0" indent="0">
              <a:buNone/>
            </a:pPr>
            <a:r>
              <a:rPr lang="tr-TR" sz="1400" dirty="0" smtClean="0">
                <a:latin typeface="Times New Roman" panose="02020603050405020304" pitchFamily="18" charset="0"/>
                <a:cs typeface="Times New Roman" panose="02020603050405020304" pitchFamily="18" charset="0"/>
              </a:rPr>
              <a:t>Eğitim Programları uygulaması;</a:t>
            </a:r>
          </a:p>
          <a:p>
            <a:pPr marL="0" indent="0">
              <a:buNone/>
            </a:pPr>
            <a:r>
              <a:rPr lang="tr-TR" sz="1400" dirty="0" smtClean="0">
                <a:latin typeface="Times New Roman" panose="02020603050405020304" pitchFamily="18" charset="0"/>
                <a:cs typeface="Times New Roman" panose="02020603050405020304" pitchFamily="18" charset="0"/>
              </a:rPr>
              <a:t>Uzman öğretmen unvanı için </a:t>
            </a:r>
            <a:r>
              <a:rPr lang="tr-TR" sz="1400" b="1" dirty="0">
                <a:latin typeface="Times New Roman" panose="02020603050405020304" pitchFamily="18" charset="0"/>
                <a:cs typeface="Times New Roman" panose="02020603050405020304" pitchFamily="18" charset="0"/>
              </a:rPr>
              <a:t>180 </a:t>
            </a:r>
            <a:r>
              <a:rPr lang="tr-TR" sz="1400" b="1" dirty="0">
                <a:latin typeface="Times New Roman" panose="02020603050405020304" pitchFamily="18" charset="0"/>
                <a:cs typeface="Times New Roman" panose="02020603050405020304" pitchFamily="18" charset="0"/>
              </a:rPr>
              <a:t>saat  </a:t>
            </a:r>
            <a:r>
              <a:rPr lang="tr-TR" sz="1400" b="1" dirty="0">
                <a:latin typeface="Times New Roman" panose="02020603050405020304" pitchFamily="18" charset="0"/>
                <a:cs typeface="Times New Roman" panose="02020603050405020304" pitchFamily="18" charset="0"/>
              </a:rPr>
              <a:t>18 Temmuz 2022-05 Eylül </a:t>
            </a:r>
            <a:r>
              <a:rPr lang="tr-TR" sz="1400" b="1" dirty="0">
                <a:latin typeface="Times New Roman" panose="02020603050405020304" pitchFamily="18" charset="0"/>
                <a:cs typeface="Times New Roman" panose="02020603050405020304" pitchFamily="18" charset="0"/>
              </a:rPr>
              <a:t>2022</a:t>
            </a:r>
            <a:r>
              <a:rPr lang="tr-TR" sz="1400" dirty="0">
                <a:latin typeface="Times New Roman" panose="02020603050405020304" pitchFamily="18" charset="0"/>
                <a:cs typeface="Times New Roman" panose="02020603050405020304" pitchFamily="18" charset="0"/>
              </a:rPr>
              <a:t>,</a:t>
            </a:r>
          </a:p>
          <a:p>
            <a:pPr marL="0" indent="0">
              <a:buNone/>
            </a:pPr>
            <a:r>
              <a:rPr lang="tr-TR" sz="1400" dirty="0">
                <a:latin typeface="Times New Roman" panose="02020603050405020304" pitchFamily="18" charset="0"/>
                <a:cs typeface="Times New Roman" panose="02020603050405020304" pitchFamily="18" charset="0"/>
              </a:rPr>
              <a:t>Başöğretmen </a:t>
            </a:r>
            <a:r>
              <a:rPr lang="tr-TR" sz="1400" dirty="0">
                <a:latin typeface="Times New Roman" panose="02020603050405020304" pitchFamily="18" charset="0"/>
                <a:cs typeface="Times New Roman" panose="02020603050405020304" pitchFamily="18" charset="0"/>
              </a:rPr>
              <a:t>unvanı için </a:t>
            </a:r>
            <a:r>
              <a:rPr lang="tr-TR" sz="1400" b="1" dirty="0">
                <a:latin typeface="Times New Roman" panose="02020603050405020304" pitchFamily="18" charset="0"/>
                <a:cs typeface="Times New Roman" panose="02020603050405020304" pitchFamily="18" charset="0"/>
              </a:rPr>
              <a:t>240 </a:t>
            </a:r>
            <a:r>
              <a:rPr lang="tr-TR" sz="1400" b="1" dirty="0">
                <a:latin typeface="Times New Roman" panose="02020603050405020304" pitchFamily="18" charset="0"/>
                <a:cs typeface="Times New Roman" panose="02020603050405020304" pitchFamily="18" charset="0"/>
              </a:rPr>
              <a:t>saat 18 </a:t>
            </a:r>
            <a:r>
              <a:rPr lang="tr-TR" sz="1400" b="1" dirty="0">
                <a:latin typeface="Times New Roman" panose="02020603050405020304" pitchFamily="18" charset="0"/>
                <a:cs typeface="Times New Roman" panose="02020603050405020304" pitchFamily="18" charset="0"/>
              </a:rPr>
              <a:t>Temmuz 2022-19 Eylül 2022</a:t>
            </a:r>
            <a:r>
              <a:rPr lang="tr-TR" sz="1400" dirty="0">
                <a:latin typeface="Times New Roman" panose="02020603050405020304" pitchFamily="18" charset="0"/>
                <a:cs typeface="Times New Roman" panose="02020603050405020304" pitchFamily="18" charset="0"/>
              </a:rPr>
              <a:t> tarihleri </a:t>
            </a:r>
            <a:r>
              <a:rPr lang="tr-TR" sz="1400" dirty="0">
                <a:latin typeface="Times New Roman" panose="02020603050405020304" pitchFamily="18" charset="0"/>
                <a:cs typeface="Times New Roman" panose="02020603050405020304" pitchFamily="18" charset="0"/>
              </a:rPr>
              <a:t>arasında yapılacaktır</a:t>
            </a:r>
            <a:r>
              <a:rPr lang="tr-TR" sz="1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19795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229600" cy="6192688"/>
          </a:xfrm>
        </p:spPr>
        <p:txBody>
          <a:bodyPr>
            <a:normAutofit/>
          </a:bodyPr>
          <a:lstStyle/>
          <a:p>
            <a:r>
              <a:rPr lang="tr-TR" sz="1600" dirty="0" smtClean="0">
                <a:solidFill>
                  <a:srgbClr val="FF0000"/>
                </a:solidFill>
                <a:latin typeface="Times New Roman" panose="02020603050405020304" pitchFamily="18" charset="0"/>
                <a:cs typeface="Times New Roman" panose="02020603050405020304" pitchFamily="18" charset="0"/>
              </a:rPr>
              <a:t>Eğitim </a:t>
            </a:r>
            <a:r>
              <a:rPr lang="tr-TR" sz="1600" dirty="0">
                <a:solidFill>
                  <a:srgbClr val="FF0000"/>
                </a:solidFill>
                <a:latin typeface="Times New Roman" panose="02020603050405020304" pitchFamily="18" charset="0"/>
                <a:cs typeface="Times New Roman" panose="02020603050405020304" pitchFamily="18" charset="0"/>
              </a:rPr>
              <a:t>Programı uygulaması yüz yüze mi yoksa uzaktan mı olacak?</a:t>
            </a:r>
          </a:p>
          <a:p>
            <a:pPr marL="0" indent="0">
              <a:buNone/>
            </a:pPr>
            <a:r>
              <a:rPr lang="tr-TR" sz="1600" dirty="0">
                <a:latin typeface="Times New Roman" panose="02020603050405020304" pitchFamily="18" charset="0"/>
                <a:cs typeface="Times New Roman" panose="02020603050405020304" pitchFamily="18" charset="0"/>
              </a:rPr>
              <a:t>Eğitim Programları uygulaması ÖBA üzerinden online yapılacak ve günün her saati erişime açık tutulacaktır. her öğretmen bireysel MEBBİS şifresi ile giriş yaparak sistemde yüklü videoların tamamının izlenmesi halinde eğitimleri tamamlanmış sayılacaktır.(Her bir eğitim konusunun içeriği yazılı doküman (</a:t>
            </a:r>
            <a:r>
              <a:rPr lang="tr-TR" sz="1600" dirty="0" err="1">
                <a:latin typeface="Times New Roman" panose="02020603050405020304" pitchFamily="18" charset="0"/>
                <a:cs typeface="Times New Roman" panose="02020603050405020304" pitchFamily="18" charset="0"/>
              </a:rPr>
              <a:t>word</a:t>
            </a:r>
            <a:r>
              <a:rPr lang="tr-TR" sz="1600" dirty="0">
                <a:latin typeface="Times New Roman" panose="02020603050405020304" pitchFamily="18" charset="0"/>
                <a:cs typeface="Times New Roman" panose="02020603050405020304" pitchFamily="18" charset="0"/>
              </a:rPr>
              <a:t> ve </a:t>
            </a:r>
            <a:r>
              <a:rPr lang="tr-TR" sz="1600" dirty="0" err="1">
                <a:latin typeface="Times New Roman" panose="02020603050405020304" pitchFamily="18" charset="0"/>
                <a:cs typeface="Times New Roman" panose="02020603050405020304" pitchFamily="18" charset="0"/>
              </a:rPr>
              <a:t>pdf</a:t>
            </a:r>
            <a:r>
              <a:rPr lang="tr-TR" sz="1600" dirty="0">
                <a:latin typeface="Times New Roman" panose="02020603050405020304" pitchFamily="18" charset="0"/>
                <a:cs typeface="Times New Roman" panose="02020603050405020304" pitchFamily="18" charset="0"/>
              </a:rPr>
              <a:t>) olarak ÖBA üzerinden paylaşılacaktır.)</a:t>
            </a:r>
          </a:p>
          <a:p>
            <a:pPr marL="0" indent="0" algn="just">
              <a:buNone/>
            </a:pPr>
            <a:endParaRPr lang="tr-TR" sz="1600" dirty="0" smtClean="0">
              <a:solidFill>
                <a:srgbClr val="FF0000"/>
              </a:solidFill>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Yüksek </a:t>
            </a:r>
            <a:r>
              <a:rPr lang="tr-TR" sz="1600" dirty="0">
                <a:solidFill>
                  <a:srgbClr val="FF0000"/>
                </a:solidFill>
                <a:latin typeface="Times New Roman" panose="02020603050405020304" pitchFamily="18" charset="0"/>
                <a:cs typeface="Times New Roman" panose="02020603050405020304" pitchFamily="18" charset="0"/>
              </a:rPr>
              <a:t>Lisansı ve Doktorası olanlar sınavdan muaf mıdır?</a:t>
            </a:r>
          </a:p>
          <a:p>
            <a:pPr marL="0" indent="0" algn="just">
              <a:buNone/>
            </a:pPr>
            <a:r>
              <a:rPr lang="tr-TR" sz="1600" dirty="0" smtClean="0">
                <a:latin typeface="Times New Roman" panose="02020603050405020304" pitchFamily="18" charset="0"/>
                <a:cs typeface="Times New Roman" panose="02020603050405020304" pitchFamily="18" charset="0"/>
              </a:rPr>
              <a:t>Uzman </a:t>
            </a:r>
            <a:r>
              <a:rPr lang="tr-TR" sz="1600" dirty="0">
                <a:latin typeface="Times New Roman" panose="02020603050405020304" pitchFamily="18" charset="0"/>
                <a:cs typeface="Times New Roman" panose="02020603050405020304" pitchFamily="18" charset="0"/>
              </a:rPr>
              <a:t>Öğretmenlik için yüksek lisans mezunu olan öğretmenler, </a:t>
            </a:r>
            <a:endParaRPr lang="tr-TR" sz="1600" dirty="0" smtClean="0">
              <a:latin typeface="Times New Roman" panose="02020603050405020304" pitchFamily="18" charset="0"/>
              <a:cs typeface="Times New Roman" panose="02020603050405020304" pitchFamily="18" charset="0"/>
            </a:endParaRPr>
          </a:p>
          <a:p>
            <a:pPr marL="0" indent="0" algn="just">
              <a:buNone/>
            </a:pPr>
            <a:r>
              <a:rPr lang="tr-TR" sz="1600" dirty="0" smtClean="0">
                <a:latin typeface="Times New Roman" panose="02020603050405020304" pitchFamily="18" charset="0"/>
                <a:cs typeface="Times New Roman" panose="02020603050405020304" pitchFamily="18" charset="0"/>
              </a:rPr>
              <a:t>Başöğretmenlik </a:t>
            </a:r>
            <a:r>
              <a:rPr lang="tr-TR" sz="1600" dirty="0">
                <a:latin typeface="Times New Roman" panose="02020603050405020304" pitchFamily="18" charset="0"/>
                <a:cs typeface="Times New Roman" panose="02020603050405020304" pitchFamily="18" charset="0"/>
              </a:rPr>
              <a:t>için doktora mezunu olan Uzman Öğretmenler  yazılı sınavdan muaf olacaktır.</a:t>
            </a: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Yöneticiler </a:t>
            </a:r>
            <a:r>
              <a:rPr lang="tr-TR" sz="1600" dirty="0">
                <a:solidFill>
                  <a:srgbClr val="FF0000"/>
                </a:solidFill>
                <a:latin typeface="Times New Roman" panose="02020603050405020304" pitchFamily="18" charset="0"/>
                <a:cs typeface="Times New Roman" panose="02020603050405020304" pitchFamily="18" charset="0"/>
              </a:rPr>
              <a:t>bu sınava girebilecek mi?</a:t>
            </a:r>
          </a:p>
          <a:p>
            <a:pPr marL="0" indent="0" algn="just">
              <a:buNone/>
            </a:pPr>
            <a:r>
              <a:rPr lang="tr-TR" sz="1600" dirty="0" smtClean="0">
                <a:latin typeface="Times New Roman" panose="02020603050405020304" pitchFamily="18" charset="0"/>
                <a:cs typeface="Times New Roman" panose="02020603050405020304" pitchFamily="18" charset="0"/>
              </a:rPr>
              <a:t>Eğitim </a:t>
            </a:r>
            <a:r>
              <a:rPr lang="tr-TR" sz="1600" dirty="0">
                <a:latin typeface="Times New Roman" panose="02020603050405020304" pitchFamily="18" charset="0"/>
                <a:cs typeface="Times New Roman" panose="02020603050405020304" pitchFamily="18" charset="0"/>
              </a:rPr>
              <a:t>Kurumu Müdürü, Müdür Başyardımcısı ve Müdür Yardımcısı olarak görev yapanlar şartları taşıması halinde eğitim programına ve yazılı sınava başvuru yapabilecektir.</a:t>
            </a: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Özel </a:t>
            </a:r>
            <a:r>
              <a:rPr lang="tr-TR" sz="1600" dirty="0">
                <a:solidFill>
                  <a:srgbClr val="FF0000"/>
                </a:solidFill>
                <a:latin typeface="Times New Roman" panose="02020603050405020304" pitchFamily="18" charset="0"/>
                <a:cs typeface="Times New Roman" panose="02020603050405020304" pitchFamily="18" charset="0"/>
              </a:rPr>
              <a:t>okuldaki süreler 10 yıla dahil midir?</a:t>
            </a:r>
          </a:p>
          <a:p>
            <a:pPr marL="0" indent="0" algn="just">
              <a:buNone/>
            </a:pPr>
            <a:r>
              <a:rPr lang="tr-TR" sz="1600" dirty="0" smtClean="0">
                <a:latin typeface="Times New Roman" panose="02020603050405020304" pitchFamily="18" charset="0"/>
                <a:cs typeface="Times New Roman" panose="02020603050405020304" pitchFamily="18" charset="0"/>
              </a:rPr>
              <a:t>Öğretmen </a:t>
            </a:r>
            <a:r>
              <a:rPr lang="tr-TR" sz="1600" dirty="0">
                <a:latin typeface="Times New Roman" panose="02020603050405020304" pitchFamily="18" charset="0"/>
                <a:cs typeface="Times New Roman" panose="02020603050405020304" pitchFamily="18" charset="0"/>
              </a:rPr>
              <a:t>veya </a:t>
            </a:r>
            <a:r>
              <a:rPr lang="tr-TR" sz="1600" dirty="0" smtClean="0">
                <a:latin typeface="Times New Roman" panose="02020603050405020304" pitchFamily="18" charset="0"/>
                <a:cs typeface="Times New Roman" panose="02020603050405020304" pitchFamily="18" charset="0"/>
              </a:rPr>
              <a:t>öğretmenliğe atanma </a:t>
            </a:r>
            <a:r>
              <a:rPr lang="tr-TR" sz="1600" dirty="0">
                <a:latin typeface="Times New Roman" panose="02020603050405020304" pitchFamily="18" charset="0"/>
                <a:cs typeface="Times New Roman" panose="02020603050405020304" pitchFamily="18" charset="0"/>
              </a:rPr>
              <a:t>şartını taşıyan yönetici statüsünde görev </a:t>
            </a:r>
            <a:r>
              <a:rPr lang="tr-TR" sz="1600" dirty="0" smtClean="0">
                <a:latin typeface="Times New Roman" panose="02020603050405020304" pitchFamily="18" charset="0"/>
                <a:cs typeface="Times New Roman" panose="02020603050405020304" pitchFamily="18" charset="0"/>
              </a:rPr>
              <a:t>yapılmışsa </a:t>
            </a:r>
            <a:r>
              <a:rPr lang="tr-TR" sz="1600" dirty="0">
                <a:latin typeface="Times New Roman" panose="02020603050405020304" pitchFamily="18" charset="0"/>
                <a:cs typeface="Times New Roman" panose="02020603050405020304" pitchFamily="18" charset="0"/>
              </a:rPr>
              <a:t>dahil edilir</a:t>
            </a:r>
            <a:r>
              <a:rPr lang="tr-TR" sz="1600" dirty="0" smtClean="0">
                <a:latin typeface="Times New Roman" panose="02020603050405020304" pitchFamily="18" charset="0"/>
                <a:cs typeface="Times New Roman" panose="02020603050405020304" pitchFamily="18" charset="0"/>
              </a:rPr>
              <a:t>.(Ders ücretli </a:t>
            </a:r>
            <a:r>
              <a:rPr lang="tr-TR" sz="1600" dirty="0">
                <a:latin typeface="Times New Roman" panose="02020603050405020304" pitchFamily="18" charset="0"/>
                <a:cs typeface="Times New Roman" panose="02020603050405020304" pitchFamily="18" charset="0"/>
              </a:rPr>
              <a:t>u</a:t>
            </a:r>
            <a:r>
              <a:rPr lang="tr-TR" sz="1600" dirty="0" smtClean="0">
                <a:latin typeface="Times New Roman" panose="02020603050405020304" pitchFamily="18" charset="0"/>
                <a:cs typeface="Times New Roman" panose="02020603050405020304" pitchFamily="18" charset="0"/>
              </a:rPr>
              <a:t>sta öğretici ve uzman öğretici olarak geçen süreler dah</a:t>
            </a:r>
            <a:r>
              <a:rPr lang="tr-TR" sz="1600" dirty="0" smtClean="0">
                <a:latin typeface="Times New Roman" panose="02020603050405020304" pitchFamily="18" charset="0"/>
                <a:cs typeface="Times New Roman" panose="02020603050405020304" pitchFamily="18" charset="0"/>
              </a:rPr>
              <a:t>il değildir.)</a:t>
            </a: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Uzman </a:t>
            </a:r>
            <a:r>
              <a:rPr lang="tr-TR" sz="1600" dirty="0">
                <a:solidFill>
                  <a:srgbClr val="FF0000"/>
                </a:solidFill>
                <a:latin typeface="Times New Roman" panose="02020603050405020304" pitchFamily="18" charset="0"/>
                <a:cs typeface="Times New Roman" panose="02020603050405020304" pitchFamily="18" charset="0"/>
              </a:rPr>
              <a:t>Öğretmenlik eğitim programını ve Başöğretmenlik eğitim programını bitirenlere sertifika verilecek mi?</a:t>
            </a:r>
          </a:p>
          <a:p>
            <a:pPr marL="0" indent="0" algn="just">
              <a:buNone/>
            </a:pPr>
            <a:r>
              <a:rPr lang="tr-TR" sz="1600" dirty="0" smtClean="0">
                <a:latin typeface="Times New Roman" panose="02020603050405020304" pitchFamily="18" charset="0"/>
                <a:cs typeface="Times New Roman" panose="02020603050405020304" pitchFamily="18" charset="0"/>
              </a:rPr>
              <a:t>Sertifika </a:t>
            </a:r>
            <a:r>
              <a:rPr lang="tr-TR" sz="1600" dirty="0">
                <a:latin typeface="Times New Roman" panose="02020603050405020304" pitchFamily="18" charset="0"/>
                <a:cs typeface="Times New Roman" panose="02020603050405020304" pitchFamily="18" charset="0"/>
              </a:rPr>
              <a:t>verilecek ve 3 yıl süreyle geçerli olacak, (Eğitim programlarına ilave yapılırsa almadığı derslerden eğitim alması </a:t>
            </a:r>
            <a:r>
              <a:rPr lang="tr-TR" sz="1600" dirty="0" smtClean="0">
                <a:latin typeface="Times New Roman" panose="02020603050405020304" pitchFamily="18" charset="0"/>
                <a:cs typeface="Times New Roman" panose="02020603050405020304" pitchFamily="18" charset="0"/>
              </a:rPr>
              <a:t>sağlanacaktır.)</a:t>
            </a: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29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332656"/>
            <a:ext cx="8229600" cy="6192688"/>
          </a:xfrm>
        </p:spPr>
        <p:txBody>
          <a:bodyPr>
            <a:normAutofit/>
          </a:bodyPr>
          <a:lstStyle/>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Uzman öğretmenlik için EBA, ÖBA ve yüz yüze alınan hizmet içi eğitimler mesleki gelişim </a:t>
            </a:r>
            <a:r>
              <a:rPr lang="tr-TR" sz="1600" dirty="0">
                <a:solidFill>
                  <a:srgbClr val="FF0000"/>
                </a:solidFill>
                <a:latin typeface="Times New Roman" panose="02020603050405020304" pitchFamily="18" charset="0"/>
                <a:cs typeface="Times New Roman" panose="02020603050405020304" pitchFamily="18" charset="0"/>
              </a:rPr>
              <a:t>çalışması olarak sayılır mı?</a:t>
            </a:r>
          </a:p>
          <a:p>
            <a:pPr marL="0" indent="0" algn="just">
              <a:buNone/>
            </a:pPr>
            <a:r>
              <a:rPr lang="tr-TR" sz="1600" dirty="0" smtClean="0">
                <a:latin typeface="Times New Roman" panose="02020603050405020304" pitchFamily="18" charset="0"/>
                <a:cs typeface="Times New Roman" panose="02020603050405020304" pitchFamily="18" charset="0"/>
              </a:rPr>
              <a:t>Evet </a:t>
            </a:r>
            <a:r>
              <a:rPr lang="tr-TR" sz="1600" dirty="0">
                <a:latin typeface="Times New Roman" panose="02020603050405020304" pitchFamily="18" charset="0"/>
                <a:cs typeface="Times New Roman" panose="02020603050405020304" pitchFamily="18" charset="0"/>
              </a:rPr>
              <a:t>sayılacak ve başvuru onay ekranına otomatik olarak eklenmesi için çalışmalar devam ediyor.</a:t>
            </a: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Yargı </a:t>
            </a:r>
            <a:r>
              <a:rPr lang="tr-TR" sz="1600" dirty="0">
                <a:solidFill>
                  <a:srgbClr val="FF0000"/>
                </a:solidFill>
                <a:latin typeface="Times New Roman" panose="02020603050405020304" pitchFamily="18" charset="0"/>
                <a:cs typeface="Times New Roman" panose="02020603050405020304" pitchFamily="18" charset="0"/>
              </a:rPr>
              <a:t>kararı gereği Uzman öğretmen olanlar başöğretmenliğe başvurularında 10 yıllık süre hesabında yargı kararı tarihi mi ? yoksa belge tarihi mi esas alınacak?</a:t>
            </a:r>
          </a:p>
          <a:p>
            <a:pPr marL="0" indent="0" algn="just">
              <a:buNone/>
            </a:pPr>
            <a:r>
              <a:rPr lang="tr-TR" sz="1600" dirty="0" smtClean="0">
                <a:latin typeface="Times New Roman" panose="02020603050405020304" pitchFamily="18" charset="0"/>
                <a:cs typeface="Times New Roman" panose="02020603050405020304" pitchFamily="18" charset="0"/>
              </a:rPr>
              <a:t>Yargı </a:t>
            </a:r>
            <a:r>
              <a:rPr lang="tr-TR" sz="1600" dirty="0">
                <a:latin typeface="Times New Roman" panose="02020603050405020304" pitchFamily="18" charset="0"/>
                <a:cs typeface="Times New Roman" panose="02020603050405020304" pitchFamily="18" charset="0"/>
              </a:rPr>
              <a:t>kararı tarihi esas alınacak. (Yerel mahkemelerce alınan ve Bakanlığa bildirilmeyen kararlar varsa bunlar kontrol edilerek sistemde </a:t>
            </a:r>
            <a:r>
              <a:rPr lang="tr-TR" sz="1600" dirty="0" smtClean="0">
                <a:latin typeface="Times New Roman" panose="02020603050405020304" pitchFamily="18" charset="0"/>
                <a:cs typeface="Times New Roman" panose="02020603050405020304" pitchFamily="18" charset="0"/>
              </a:rPr>
              <a:t>unvan için gerekli </a:t>
            </a:r>
            <a:r>
              <a:rPr lang="tr-TR" sz="1600" dirty="0">
                <a:latin typeface="Times New Roman" panose="02020603050405020304" pitchFamily="18" charset="0"/>
                <a:cs typeface="Times New Roman" panose="02020603050405020304" pitchFamily="18" charset="0"/>
              </a:rPr>
              <a:t>güncelleme işlemi </a:t>
            </a:r>
            <a:r>
              <a:rPr lang="tr-TR" sz="1600" dirty="0" smtClean="0">
                <a:latin typeface="Times New Roman" panose="02020603050405020304" pitchFamily="18" charset="0"/>
                <a:cs typeface="Times New Roman" panose="02020603050405020304" pitchFamily="18" charset="0"/>
              </a:rPr>
              <a:t>yapılacaktır.)</a:t>
            </a:r>
            <a:endParaRPr lang="tr-TR" sz="1600" dirty="0">
              <a:latin typeface="Times New Roman" panose="02020603050405020304" pitchFamily="18" charset="0"/>
              <a:cs typeface="Times New Roman" panose="02020603050405020304" pitchFamily="18" charset="0"/>
            </a:endParaRPr>
          </a:p>
          <a:p>
            <a:pPr marL="0" indent="0" algn="just">
              <a:buNone/>
            </a:pPr>
            <a:endParaRPr lang="tr-TR" sz="1600" dirty="0">
              <a:latin typeface="Times New Roman" panose="02020603050405020304" pitchFamily="18" charset="0"/>
              <a:cs typeface="Times New Roman" panose="02020603050405020304" pitchFamily="18" charset="0"/>
            </a:endParaRPr>
          </a:p>
          <a:p>
            <a:pPr algn="just"/>
            <a:r>
              <a:rPr lang="tr-TR" sz="1600" dirty="0" smtClean="0">
                <a:solidFill>
                  <a:srgbClr val="FF0000"/>
                </a:solidFill>
                <a:latin typeface="Times New Roman" panose="02020603050405020304" pitchFamily="18" charset="0"/>
                <a:cs typeface="Times New Roman" panose="02020603050405020304" pitchFamily="18" charset="0"/>
              </a:rPr>
              <a:t>Uzman </a:t>
            </a:r>
            <a:r>
              <a:rPr lang="tr-TR" sz="1600" dirty="0">
                <a:solidFill>
                  <a:srgbClr val="FF0000"/>
                </a:solidFill>
                <a:latin typeface="Times New Roman" panose="02020603050405020304" pitchFamily="18" charset="0"/>
                <a:cs typeface="Times New Roman" panose="02020603050405020304" pitchFamily="18" charset="0"/>
              </a:rPr>
              <a:t>/ Başöğretmenlik sınavı her yıl yapılacak mı?</a:t>
            </a:r>
          </a:p>
          <a:p>
            <a:pPr marL="0" indent="0" algn="just">
              <a:buNone/>
            </a:pPr>
            <a:r>
              <a:rPr lang="tr-TR" sz="1600" dirty="0" smtClean="0">
                <a:latin typeface="Times New Roman" panose="02020603050405020304" pitchFamily="18" charset="0"/>
                <a:cs typeface="Times New Roman" panose="02020603050405020304" pitchFamily="18" charset="0"/>
              </a:rPr>
              <a:t>ÖYGM </a:t>
            </a:r>
            <a:r>
              <a:rPr lang="tr-TR" sz="1600" dirty="0">
                <a:latin typeface="Times New Roman" panose="02020603050405020304" pitchFamily="18" charset="0"/>
                <a:cs typeface="Times New Roman" panose="02020603050405020304" pitchFamily="18" charset="0"/>
              </a:rPr>
              <a:t>uzman öğretmenlik ve başöğretmenlik için </a:t>
            </a:r>
            <a:r>
              <a:rPr lang="tr-TR" sz="1600" b="1" dirty="0">
                <a:latin typeface="Times New Roman" panose="02020603050405020304" pitchFamily="18" charset="0"/>
                <a:cs typeface="Times New Roman" panose="02020603050405020304" pitchFamily="18" charset="0"/>
              </a:rPr>
              <a:t>ayrı ayrı </a:t>
            </a:r>
            <a:r>
              <a:rPr lang="tr-TR" sz="1600" dirty="0">
                <a:latin typeface="Times New Roman" panose="02020603050405020304" pitchFamily="18" charset="0"/>
                <a:cs typeface="Times New Roman" panose="02020603050405020304" pitchFamily="18" charset="0"/>
              </a:rPr>
              <a:t>olmak üzere yılda </a:t>
            </a:r>
            <a:r>
              <a:rPr lang="tr-TR" sz="1600" b="1" dirty="0">
                <a:latin typeface="Times New Roman" panose="02020603050405020304" pitchFamily="18" charset="0"/>
                <a:cs typeface="Times New Roman" panose="02020603050405020304" pitchFamily="18" charset="0"/>
              </a:rPr>
              <a:t>bir</a:t>
            </a:r>
            <a:r>
              <a:rPr lang="tr-TR" sz="1600" dirty="0">
                <a:latin typeface="Times New Roman" panose="02020603050405020304" pitchFamily="18" charset="0"/>
                <a:cs typeface="Times New Roman" panose="02020603050405020304" pitchFamily="18" charset="0"/>
              </a:rPr>
              <a:t> defa yapılacak.</a:t>
            </a:r>
          </a:p>
          <a:p>
            <a:pPr marL="0" indent="0" algn="just">
              <a:buNone/>
            </a:pPr>
            <a:endParaRPr lang="tr-TR" sz="1600" dirty="0" smtClean="0">
              <a:latin typeface="Times New Roman" panose="02020603050405020304" pitchFamily="18" charset="0"/>
              <a:cs typeface="Times New Roman" panose="02020603050405020304" pitchFamily="18" charset="0"/>
            </a:endParaRPr>
          </a:p>
          <a:p>
            <a:pPr algn="just"/>
            <a:r>
              <a:rPr lang="tr-TR" sz="1600" dirty="0">
                <a:solidFill>
                  <a:srgbClr val="FF0000"/>
                </a:solidFill>
                <a:latin typeface="Times New Roman" panose="02020603050405020304" pitchFamily="18" charset="0"/>
                <a:cs typeface="Times New Roman" panose="02020603050405020304" pitchFamily="18" charset="0"/>
              </a:rPr>
              <a:t>Mesleki </a:t>
            </a:r>
            <a:r>
              <a:rPr lang="tr-TR" sz="1600" dirty="0" smtClean="0">
                <a:solidFill>
                  <a:srgbClr val="FF0000"/>
                </a:solidFill>
                <a:latin typeface="Times New Roman" panose="02020603050405020304" pitchFamily="18" charset="0"/>
                <a:cs typeface="Times New Roman" panose="02020603050405020304" pitchFamily="18" charset="0"/>
              </a:rPr>
              <a:t>Gelişim Çalışmalarında hizmet içi eğitim kapsamındaki faaliyetlere kursiyer olarak katılmış olmak geçerli midir?</a:t>
            </a:r>
          </a:p>
          <a:p>
            <a:pPr marL="0" indent="0" algn="just">
              <a:buNone/>
            </a:pPr>
            <a:endParaRPr lang="tr-TR" sz="1600" dirty="0" smtClean="0"/>
          </a:p>
          <a:p>
            <a:pPr marL="0" indent="0" algn="just">
              <a:buNone/>
            </a:pPr>
            <a:r>
              <a:rPr lang="tr-TR" sz="1600" dirty="0">
                <a:latin typeface="Times New Roman" panose="02020603050405020304" pitchFamily="18" charset="0"/>
                <a:cs typeface="Times New Roman" panose="02020603050405020304" pitchFamily="18" charset="0"/>
              </a:rPr>
              <a:t>Merkezî/mahallî olarak ‘’eğitim ve öğretim’’, ‘’yönetim’’ ve </a:t>
            </a:r>
            <a:r>
              <a:rPr lang="tr-TR" sz="1600" dirty="0">
                <a:latin typeface="Times New Roman" panose="02020603050405020304" pitchFamily="18" charset="0"/>
                <a:cs typeface="Times New Roman" panose="02020603050405020304" pitchFamily="18" charset="0"/>
              </a:rPr>
              <a:t>“araştırma, geliştirme veya yenilik alanlarında” eğitim/kurs/seminer vermiş olmak veya bu alanda </a:t>
            </a:r>
            <a:r>
              <a:rPr lang="tr-TR" sz="1600" dirty="0" err="1">
                <a:latin typeface="Times New Roman" panose="02020603050405020304" pitchFamily="18" charset="0"/>
                <a:cs typeface="Times New Roman" panose="02020603050405020304" pitchFamily="18" charset="0"/>
              </a:rPr>
              <a:t>formatör</a:t>
            </a:r>
            <a:r>
              <a:rPr lang="tr-TR" sz="1600" dirty="0">
                <a:latin typeface="Times New Roman" panose="02020603050405020304" pitchFamily="18" charset="0"/>
                <a:cs typeface="Times New Roman" panose="02020603050405020304" pitchFamily="18" charset="0"/>
              </a:rPr>
              <a:t> öğretmenlik yapmış </a:t>
            </a:r>
            <a:r>
              <a:rPr lang="tr-TR" sz="1600" dirty="0" smtClean="0">
                <a:latin typeface="Times New Roman" panose="02020603050405020304" pitchFamily="18" charset="0"/>
                <a:cs typeface="Times New Roman" panose="02020603050405020304" pitchFamily="18" charset="0"/>
              </a:rPr>
              <a:t>olmak, </a:t>
            </a:r>
          </a:p>
          <a:p>
            <a:pPr marL="0" indent="0" algn="just">
              <a:buNone/>
            </a:pPr>
            <a:r>
              <a:rPr lang="tr-TR" sz="1600" dirty="0">
                <a:latin typeface="Times New Roman" panose="02020603050405020304" pitchFamily="18" charset="0"/>
                <a:cs typeface="Times New Roman" panose="02020603050405020304" pitchFamily="18" charset="0"/>
              </a:rPr>
              <a:t>Merkezî/mahallî hizmet içi eğitim faaliyetlerinde eğitim yöneticisi olarak görev yapmış </a:t>
            </a:r>
            <a:r>
              <a:rPr lang="tr-TR" sz="1600" dirty="0" smtClean="0">
                <a:latin typeface="Times New Roman" panose="02020603050405020304" pitchFamily="18" charset="0"/>
                <a:cs typeface="Times New Roman" panose="02020603050405020304" pitchFamily="18" charset="0"/>
              </a:rPr>
              <a:t>olmak, </a:t>
            </a:r>
            <a:r>
              <a:rPr lang="tr-TR" sz="1600" dirty="0">
                <a:latin typeface="Times New Roman" panose="02020603050405020304" pitchFamily="18" charset="0"/>
                <a:cs typeface="Times New Roman" panose="02020603050405020304" pitchFamily="18" charset="0"/>
              </a:rPr>
              <a:t>gerekmekte olup </a:t>
            </a:r>
            <a:r>
              <a:rPr lang="tr-TR" sz="1600" b="1" dirty="0">
                <a:latin typeface="Times New Roman" panose="02020603050405020304" pitchFamily="18" charset="0"/>
                <a:cs typeface="Times New Roman" panose="02020603050405020304" pitchFamily="18" charset="0"/>
              </a:rPr>
              <a:t>faaliyetlere kursiyer </a:t>
            </a:r>
            <a:r>
              <a:rPr lang="tr-TR" sz="1600" b="1" dirty="0">
                <a:latin typeface="Times New Roman" panose="02020603050405020304" pitchFamily="18" charset="0"/>
                <a:cs typeface="Times New Roman" panose="02020603050405020304" pitchFamily="18" charset="0"/>
              </a:rPr>
              <a:t>olarak </a:t>
            </a:r>
            <a:r>
              <a:rPr lang="tr-TR" sz="1600" b="1" dirty="0">
                <a:latin typeface="Times New Roman" panose="02020603050405020304" pitchFamily="18" charset="0"/>
                <a:cs typeface="Times New Roman" panose="02020603050405020304" pitchFamily="18" charset="0"/>
              </a:rPr>
              <a:t>katılmış olmak geçerli </a:t>
            </a:r>
            <a:r>
              <a:rPr lang="tr-TR" sz="1600" b="1" dirty="0">
                <a:latin typeface="Times New Roman" panose="02020603050405020304" pitchFamily="18" charset="0"/>
                <a:cs typeface="Times New Roman" panose="02020603050405020304" pitchFamily="18" charset="0"/>
              </a:rPr>
              <a:t>değildir.</a:t>
            </a:r>
          </a:p>
          <a:p>
            <a:pPr marL="0" indent="0" algn="just">
              <a:buNone/>
            </a:pPr>
            <a:endParaRPr lang="tr-T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402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1120</Words>
  <Application>Microsoft Office PowerPoint</Application>
  <PresentationFormat>Ekran Gösterisi (4:3)</PresentationFormat>
  <Paragraphs>84</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SIK  SORULAN SORULAR VE CEVAPLARI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Öğretmenlik Kariyer Basamakları</dc:title>
  <dc:creator>User</dc:creator>
  <cp:lastModifiedBy>HP</cp:lastModifiedBy>
  <cp:revision>135</cp:revision>
  <dcterms:created xsi:type="dcterms:W3CDTF">2022-05-29T10:52:39Z</dcterms:created>
  <dcterms:modified xsi:type="dcterms:W3CDTF">2022-06-05T19:26:49Z</dcterms:modified>
</cp:coreProperties>
</file>